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63" r:id="rId3"/>
    <p:sldId id="358" r:id="rId4"/>
    <p:sldId id="408" r:id="rId5"/>
    <p:sldId id="409" r:id="rId6"/>
    <p:sldId id="398" r:id="rId7"/>
    <p:sldId id="399" r:id="rId8"/>
    <p:sldId id="400" r:id="rId9"/>
    <p:sldId id="407" r:id="rId10"/>
    <p:sldId id="357" r:id="rId11"/>
    <p:sldId id="353" r:id="rId12"/>
    <p:sldId id="359" r:id="rId13"/>
    <p:sldId id="361" r:id="rId14"/>
    <p:sldId id="362" r:id="rId15"/>
    <p:sldId id="363" r:id="rId16"/>
    <p:sldId id="373" r:id="rId17"/>
    <p:sldId id="371" r:id="rId18"/>
    <p:sldId id="365" r:id="rId19"/>
    <p:sldId id="368" r:id="rId20"/>
    <p:sldId id="370" r:id="rId21"/>
    <p:sldId id="369" r:id="rId22"/>
    <p:sldId id="372" r:id="rId23"/>
    <p:sldId id="376" r:id="rId24"/>
    <p:sldId id="375" r:id="rId25"/>
    <p:sldId id="366" r:id="rId26"/>
    <p:sldId id="364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401" r:id="rId45"/>
    <p:sldId id="404" r:id="rId46"/>
    <p:sldId id="402" r:id="rId47"/>
    <p:sldId id="403" r:id="rId48"/>
    <p:sldId id="406" r:id="rId49"/>
    <p:sldId id="377" r:id="rId50"/>
    <p:sldId id="354" r:id="rId51"/>
    <p:sldId id="356" r:id="rId52"/>
    <p:sldId id="338" r:id="rId53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3" autoAdjust="0"/>
  </p:normalViewPr>
  <p:slideViewPr>
    <p:cSldViewPr>
      <p:cViewPr>
        <p:scale>
          <a:sx n="100" d="100"/>
          <a:sy n="100" d="100"/>
        </p:scale>
        <p:origin x="1026" y="-360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7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4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3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98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37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0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4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4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9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7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97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4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5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50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01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39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9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8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4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86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25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69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0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68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536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5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7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45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38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244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4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49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64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94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0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44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35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993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0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1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8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0922" y="1412776"/>
            <a:ext cx="3906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 smtClean="0">
                <a:solidFill>
                  <a:schemeClr val="accent6">
                    <a:lumMod val="75000"/>
                  </a:schemeClr>
                </a:solidFill>
              </a:rPr>
              <a:t>AI </a:t>
            </a:r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실습교재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Crew LCL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Director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69956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7. </a:t>
            </a:r>
            <a:r>
              <a:rPr lang="ko-KR" altLang="en-US" sz="1400" dirty="0" smtClean="0"/>
              <a:t>기존 모델을 활용하는 방법 </a:t>
            </a:r>
            <a:r>
              <a:rPr lang="ko-KR" altLang="en-US" sz="1400" dirty="0" smtClean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사전 학습된 모델을 그대로 사용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별도의 학습</a:t>
            </a:r>
            <a:r>
              <a:rPr lang="en-US" altLang="ko-KR" sz="1200" dirty="0" smtClean="0"/>
              <a:t>(X)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사전 학습된 모델의 일부를 변형해서 재 학습 → </a:t>
            </a:r>
            <a:r>
              <a:rPr lang="ko-KR" altLang="en-US" sz="1200" dirty="0"/>
              <a:t>전이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(transfer learning)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564904"/>
            <a:ext cx="4392489" cy="3874588"/>
            <a:chOff x="3378442" y="2708920"/>
            <a:chExt cx="4392489" cy="3874588"/>
          </a:xfrm>
        </p:grpSpPr>
        <p:grpSp>
          <p:nvGrpSpPr>
            <p:cNvPr id="2" name="그룹 1"/>
            <p:cNvGrpSpPr/>
            <p:nvPr/>
          </p:nvGrpSpPr>
          <p:grpSpPr>
            <a:xfrm>
              <a:off x="3378442" y="2708920"/>
              <a:ext cx="4392489" cy="3874588"/>
              <a:chOff x="1043608" y="2993201"/>
              <a:chExt cx="4392489" cy="3874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2993201"/>
                <a:ext cx="1098376" cy="38745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99792" y="3967770"/>
                <a:ext cx="2376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freezing : </a:t>
                </a:r>
                <a:r>
                  <a:rPr lang="ko-KR" altLang="en-US" sz="1200" dirty="0" smtClean="0"/>
                  <a:t>학습</a:t>
                </a:r>
                <a:r>
                  <a:rPr lang="en-US" altLang="ko-KR" sz="1200" dirty="0" smtClean="0"/>
                  <a:t>(Ⅹ), </a:t>
                </a:r>
                <a:r>
                  <a:rPr lang="ko-KR" altLang="en-US" sz="1200" dirty="0" smtClean="0"/>
                  <a:t>시간 단축</a:t>
                </a:r>
                <a:endParaRPr lang="ko-KR" altLang="en-US" sz="1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99792" y="5738181"/>
                <a:ext cx="2736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새로운 구조 </a:t>
                </a:r>
                <a:r>
                  <a:rPr lang="en-US" altLang="ko-KR" sz="1200" dirty="0" smtClean="0"/>
                  <a:t>modeling, </a:t>
                </a:r>
                <a:r>
                  <a:rPr lang="ko-KR" altLang="en-US" sz="1200" dirty="0" smtClean="0"/>
                  <a:t>정확도 향상</a:t>
                </a:r>
                <a:endParaRPr lang="ko-KR" altLang="en-US" sz="1200" dirty="0"/>
              </a:p>
            </p:txBody>
          </p:sp>
          <p:sp>
            <p:nvSpPr>
              <p:cNvPr id="13" name="오른쪽 화살표 12"/>
              <p:cNvSpPr/>
              <p:nvPr/>
            </p:nvSpPr>
            <p:spPr>
              <a:xfrm>
                <a:off x="2339752" y="4106269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2339752" y="5817428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648726" y="3928074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특성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추출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8726" y="546673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분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류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7584" y="2564905"/>
            <a:ext cx="1777893" cy="3874588"/>
            <a:chOff x="1641725" y="2708921"/>
            <a:chExt cx="1777893" cy="38745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725" y="2708921"/>
              <a:ext cx="1238087" cy="3874588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2970076" y="3429000"/>
              <a:ext cx="360040" cy="252028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7814" y="3068960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입력</a:t>
              </a:r>
              <a:endParaRPr lang="ko-KR" alt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7814" y="6032321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출</a:t>
              </a:r>
              <a:r>
                <a:rPr lang="ko-KR" altLang="en-US" sz="1200" b="1" dirty="0" smtClean="0"/>
                <a:t>력</a:t>
              </a:r>
              <a:endParaRPr lang="ko-KR" altLang="en-US" sz="1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8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93173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환경 소개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(python3)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개발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도구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코드를 작성하고 수정할 수 있는 프로그램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72144"/>
              </p:ext>
            </p:extLst>
          </p:nvPr>
        </p:nvGraphicFramePr>
        <p:xfrm>
          <a:off x="611560" y="2060848"/>
          <a:ext cx="806489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2448"/>
                <a:gridCol w="4032448"/>
              </a:tblGrid>
              <a:tr h="317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</a:t>
                      </a:r>
                      <a:r>
                        <a:rPr lang="en-US" altLang="ko-KR" sz="1400" b="0" i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n-US" altLang="ko-KR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70C0"/>
                          </a:solidFill>
                        </a:rPr>
                        <a:t>아나콘다</a:t>
                      </a:r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(anaconda)3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1267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드라이브와 연동해서 사용하는 개발 도구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기존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jupyter</a:t>
                      </a:r>
                      <a:r>
                        <a:rPr lang="en-US" altLang="ko-KR" sz="1200" dirty="0" smtClean="0"/>
                        <a:t> notebook +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제공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  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(CPU </a:t>
                      </a:r>
                      <a:r>
                        <a:rPr lang="ko-KR" altLang="en-US" sz="1200" dirty="0" err="1" smtClean="0"/>
                        <a:t>듀얼코어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2.2GHz, RAM 12.7GB + GPU : NVIDIA  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 Tesla K80 1</a:t>
                      </a:r>
                      <a:r>
                        <a:rPr lang="ko-KR" altLang="en-US" sz="1200" dirty="0" smtClean="0"/>
                        <a:t>개 제공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본인의 컴퓨터와 연동해서 사용하는 개발도구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파이썬</a:t>
                      </a:r>
                      <a:r>
                        <a:rPr lang="ko-KR" altLang="en-US" sz="1200" dirty="0" smtClean="0"/>
                        <a:t> 및 유용한 여러 라이브러리들을 한번에 설치  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dirty="0" smtClean="0"/>
                        <a:t>할 수 있음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err="1" smtClean="0"/>
                        <a:t>클라우드</a:t>
                      </a:r>
                      <a:r>
                        <a:rPr lang="ko-KR" altLang="en-US" sz="1200" baseline="0" dirty="0" smtClean="0"/>
                        <a:t> 환경에서 실행하기 어려운 작업을 할 때 사용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35566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아나콘다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사이트 방문 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3"/>
              </a:rPr>
              <a:t>https://www.anaconda.com/distribution/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상단 왼쪽에 있는 다운로드 클릭                                    </a:t>
            </a:r>
            <a:r>
              <a:rPr lang="en-US" altLang="ko-KR" sz="1200" dirty="0" smtClean="0"/>
              <a:t>3)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윈도우용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3.7</a:t>
            </a:r>
            <a:r>
              <a:rPr lang="ko-KR" altLang="en-US" sz="1200" dirty="0" smtClean="0"/>
              <a:t>버전 다운로드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4) </a:t>
            </a:r>
            <a:r>
              <a:rPr lang="ko-KR" altLang="en-US" sz="1200" dirty="0" smtClean="0"/>
              <a:t>다음 순서대로 설치를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086064"/>
            <a:ext cx="3240360" cy="2175932"/>
            <a:chOff x="611560" y="1988840"/>
            <a:chExt cx="4220536" cy="27495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988840"/>
              <a:ext cx="4220536" cy="27495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31640" y="3218485"/>
              <a:ext cx="792088" cy="282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13951" y="2121218"/>
            <a:ext cx="4299400" cy="2003483"/>
            <a:chOff x="4813951" y="2121218"/>
            <a:chExt cx="4299400" cy="20034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3951" y="2121218"/>
              <a:ext cx="4299400" cy="200348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94939" y="3151264"/>
              <a:ext cx="662190" cy="349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875872"/>
            <a:ext cx="2448272" cy="1899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18" y="4848090"/>
            <a:ext cx="2501283" cy="19271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200" y="4875872"/>
            <a:ext cx="2429930" cy="1902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0650" y="908720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200" dirty="0" smtClean="0"/>
              <a:t>5) </a:t>
            </a:r>
            <a:r>
              <a:rPr lang="ko-KR" altLang="en-US" sz="1200" dirty="0" smtClean="0"/>
              <a:t>다음 순서대로 설치를 진행하여 마무리한다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39172"/>
            <a:ext cx="2448272" cy="18982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81" y="1541551"/>
            <a:ext cx="2447952" cy="18980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4149080"/>
            <a:ext cx="2448272" cy="1898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149080"/>
            <a:ext cx="2448272" cy="1898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60" y="4149079"/>
            <a:ext cx="2448273" cy="18982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1639172"/>
            <a:ext cx="2448272" cy="18982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en-US" altLang="ko-KR" sz="1400" dirty="0" smtClean="0"/>
              <a:t>pip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conda</a:t>
            </a:r>
            <a:r>
              <a:rPr lang="en-US" altLang="ko-KR" sz="1200" dirty="0" smtClean="0"/>
              <a:t> install pip</a:t>
            </a:r>
            <a:r>
              <a:rPr lang="ko-KR" altLang="en-US" sz="1200" dirty="0" smtClean="0"/>
              <a:t>를 입력하고 실행한다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1" y="1628800"/>
            <a:ext cx="3039157" cy="2688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1" y="4940472"/>
            <a:ext cx="5457357" cy="865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labelImg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pip install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5832648" cy="2167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3" y="4624254"/>
            <a:ext cx="2520280" cy="532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69" y="5156782"/>
            <a:ext cx="2396977" cy="16292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890518"/>
            <a:ext cx="4207834" cy="1859786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864108" y="5369485"/>
            <a:ext cx="360040" cy="325269"/>
          </a:xfrm>
          <a:prstGeom prst="ben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3990519" y="5901680"/>
            <a:ext cx="510923" cy="16253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1181" y="5481307"/>
            <a:ext cx="77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라벨링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작업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검색창에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google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검색한다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로그인한다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계정을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다음을 클릭한다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" y="2209087"/>
            <a:ext cx="8053189" cy="12772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4" y="4141432"/>
            <a:ext cx="4486275" cy="20574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280674" y="4159771"/>
            <a:ext cx="3612320" cy="2611586"/>
            <a:chOff x="5280674" y="4159771"/>
            <a:chExt cx="3612320" cy="261158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0674" y="4159771"/>
              <a:ext cx="3354662" cy="2611586"/>
            </a:xfrm>
            <a:prstGeom prst="rect">
              <a:avLst/>
            </a:prstGeom>
          </p:spPr>
        </p:pic>
        <p:sp>
          <p:nvSpPr>
            <p:cNvPr id="18" name="폭발 1 17"/>
            <p:cNvSpPr/>
            <p:nvPr/>
          </p:nvSpPr>
          <p:spPr>
            <a:xfrm>
              <a:off x="7884368" y="5695583"/>
              <a:ext cx="1008626" cy="1006497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0" name="폭발 1 19"/>
          <p:cNvSpPr/>
          <p:nvPr/>
        </p:nvSpPr>
        <p:spPr>
          <a:xfrm>
            <a:off x="7884368" y="1841203"/>
            <a:ext cx="1008626" cy="1006497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클릭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1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가장 상단에 있는 사이트 </a:t>
            </a:r>
            <a:r>
              <a:rPr lang="en-US" altLang="ko-KR" sz="1200" dirty="0" smtClean="0"/>
              <a:t>‘Google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을</a:t>
            </a:r>
            <a:r>
              <a:rPr lang="ko-KR" altLang="en-US" sz="1200" dirty="0" smtClean="0"/>
              <a:t> 클릭한다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25925" y="2060848"/>
            <a:ext cx="7128792" cy="3168352"/>
            <a:chOff x="611560" y="1916832"/>
            <a:chExt cx="6508973" cy="24934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16832"/>
              <a:ext cx="6508973" cy="249341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778862" y="3163539"/>
              <a:ext cx="108012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887399" y="3199543"/>
              <a:ext cx="792088" cy="21602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폭발 1 6"/>
            <p:cNvSpPr/>
            <p:nvPr/>
          </p:nvSpPr>
          <p:spPr>
            <a:xfrm>
              <a:off x="3641078" y="2885634"/>
              <a:ext cx="920930" cy="792088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9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새 </a:t>
            </a:r>
            <a:r>
              <a:rPr lang="en-US" altLang="ko-KR" sz="1200" dirty="0" smtClean="0"/>
              <a:t>PYTHON3 </a:t>
            </a:r>
            <a:r>
              <a:rPr lang="ko-KR" altLang="en-US" sz="1200" dirty="0" smtClean="0"/>
              <a:t>노트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클릭한다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709447" y="1910502"/>
            <a:ext cx="7761747" cy="3592529"/>
            <a:chOff x="1092600" y="1772816"/>
            <a:chExt cx="7761747" cy="359252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600" y="1772816"/>
              <a:ext cx="6995442" cy="343765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806175" y="4808771"/>
              <a:ext cx="1182975" cy="269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020272" y="4830323"/>
              <a:ext cx="867515" cy="20190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폭발 1 16"/>
            <p:cNvSpPr/>
            <p:nvPr/>
          </p:nvSpPr>
          <p:spPr>
            <a:xfrm>
              <a:off x="7845721" y="4625029"/>
              <a:ext cx="1008626" cy="74031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00B0F0"/>
                  </a:solidFill>
                </a:rPr>
                <a:t>클릭</a:t>
              </a:r>
              <a:endParaRPr lang="ko-KR" altLang="en-US" sz="12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6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것이 생성된다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명령어를 입력하고 </a:t>
            </a:r>
            <a:r>
              <a:rPr lang="en-US" altLang="ko-KR" sz="1200" dirty="0"/>
              <a:t>[</a:t>
            </a:r>
            <a:r>
              <a:rPr lang="en-US" altLang="ko-KR" sz="1200" dirty="0" smtClean="0"/>
              <a:t>Ctrl] + [Enter] </a:t>
            </a:r>
            <a:r>
              <a:rPr lang="ko-KR" altLang="en-US" sz="1200" dirty="0" smtClean="0"/>
              <a:t>혹은 실행 버튼을 클릭한다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11" y="1648442"/>
            <a:ext cx="6294819" cy="225227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00466" y="4882752"/>
            <a:ext cx="7379707" cy="1790700"/>
            <a:chOff x="307346" y="4719248"/>
            <a:chExt cx="7379707" cy="17907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653" y="4719248"/>
              <a:ext cx="6248400" cy="1790700"/>
            </a:xfrm>
            <a:prstGeom prst="rect">
              <a:avLst/>
            </a:prstGeom>
          </p:spPr>
        </p:pic>
        <p:sp>
          <p:nvSpPr>
            <p:cNvPr id="7" name="폭발 1 6"/>
            <p:cNvSpPr/>
            <p:nvPr/>
          </p:nvSpPr>
          <p:spPr>
            <a:xfrm>
              <a:off x="2088480" y="5229200"/>
              <a:ext cx="827336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flipH="1">
              <a:off x="1224384" y="5583506"/>
              <a:ext cx="864096" cy="21602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폭발 1 17"/>
            <p:cNvSpPr/>
            <p:nvPr/>
          </p:nvSpPr>
          <p:spPr>
            <a:xfrm>
              <a:off x="307346" y="5269363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9" y="15902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2369" y="2538793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(Recognition) / </a:t>
            </a:r>
            <a:r>
              <a:rPr lang="ko-KR" altLang="en-US" sz="2000" dirty="0" smtClean="0"/>
              <a:t>분류</a:t>
            </a:r>
            <a:r>
              <a:rPr lang="en-US" altLang="ko-KR" sz="2000" dirty="0" smtClean="0"/>
              <a:t>(Classification)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22369" y="3661370"/>
            <a:ext cx="390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검출</a:t>
            </a:r>
            <a:r>
              <a:rPr lang="en-US" altLang="ko-KR" sz="2000" dirty="0" smtClean="0"/>
              <a:t>(Detection)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17036" y="4725144"/>
            <a:ext cx="500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시계열</a:t>
            </a:r>
            <a:r>
              <a:rPr lang="ko-KR" altLang="en-US" sz="2000" dirty="0" smtClean="0"/>
              <a:t> 데이터 처리 </a:t>
            </a:r>
            <a:r>
              <a:rPr lang="en-US" altLang="ko-KR" sz="2000" dirty="0" smtClean="0"/>
              <a:t>- LSTM / seq2seq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5679" y="1416216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실습 개요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파란색 링크를 클릭하여 아래 그림과 같이 계정 인증을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80607" y="1108510"/>
            <a:ext cx="8419427" cy="2496984"/>
            <a:chOff x="380607" y="1108510"/>
            <a:chExt cx="8419427" cy="24969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717987"/>
              <a:ext cx="8419427" cy="1887507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 rot="16200000">
              <a:off x="5751554" y="2122907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폭발 1 12"/>
            <p:cNvSpPr/>
            <p:nvPr/>
          </p:nvSpPr>
          <p:spPr>
            <a:xfrm>
              <a:off x="5580112" y="1108510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7544" y="3629312"/>
            <a:ext cx="8487549" cy="3096930"/>
            <a:chOff x="467544" y="3629312"/>
            <a:chExt cx="8487549" cy="309693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026928"/>
              <a:ext cx="3013617" cy="183493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128" y="3629312"/>
              <a:ext cx="1656184" cy="309693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280" y="4026928"/>
              <a:ext cx="3641813" cy="26892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8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3394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로그인 화면에서 인증 코드를 복사하여 다음과 같이 붙여 넣는다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48442"/>
            <a:ext cx="3960440" cy="2192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11" y="4149080"/>
            <a:ext cx="7128219" cy="2613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4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7980"/>
            <a:ext cx="7488832" cy="16967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 코드를 입력한 후 </a:t>
            </a:r>
            <a:r>
              <a:rPr lang="en-US" altLang="ko-KR" sz="1200" dirty="0" smtClean="0"/>
              <a:t>[Enter]</a:t>
            </a:r>
            <a:r>
              <a:rPr lang="ko-KR" altLang="en-US" sz="1200" dirty="0" smtClean="0"/>
              <a:t>키를 눌러서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인증을 완료한다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21" y="4509120"/>
            <a:ext cx="7326142" cy="1728192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4310811" y="3793889"/>
            <a:ext cx="378361" cy="4320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 이름을 </a:t>
            </a:r>
            <a:r>
              <a:rPr lang="en-US" altLang="ko-KR" sz="1200" dirty="0" smtClean="0"/>
              <a:t>test1</a:t>
            </a:r>
            <a:r>
              <a:rPr lang="ko-KR" altLang="en-US" sz="1200" dirty="0" smtClean="0"/>
              <a:t>로 변경하고 </a:t>
            </a:r>
            <a:r>
              <a:rPr lang="en-US" altLang="ko-KR" sz="1200" dirty="0" smtClean="0"/>
              <a:t>[Ctrl]+[s]</a:t>
            </a:r>
            <a:r>
              <a:rPr lang="ko-KR" altLang="en-US" sz="1200" dirty="0" smtClean="0"/>
              <a:t>키를 눌러서 저장한다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저장 위치 확인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새 </a:t>
            </a:r>
            <a:r>
              <a:rPr lang="ko-KR" altLang="en-US" sz="1200" dirty="0" smtClean="0"/>
              <a:t>탭을 눌러서 새 창을 불러온다 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8174" y="1772816"/>
            <a:ext cx="7084293" cy="2258497"/>
            <a:chOff x="1048174" y="1772816"/>
            <a:chExt cx="7084293" cy="2258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174" y="1772816"/>
              <a:ext cx="7084293" cy="225849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19672" y="1772816"/>
              <a:ext cx="129614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04048" y="2060848"/>
              <a:ext cx="172819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75620" y="4874914"/>
            <a:ext cx="6629400" cy="1323464"/>
            <a:chOff x="1275620" y="4834824"/>
            <a:chExt cx="6629400" cy="13234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5620" y="4948613"/>
              <a:ext cx="6629400" cy="1209675"/>
            </a:xfrm>
            <a:prstGeom prst="rect">
              <a:avLst/>
            </a:prstGeom>
          </p:spPr>
        </p:pic>
        <p:sp>
          <p:nvSpPr>
            <p:cNvPr id="14" name="폭발 1 13"/>
            <p:cNvSpPr/>
            <p:nvPr/>
          </p:nvSpPr>
          <p:spPr>
            <a:xfrm>
              <a:off x="5868144" y="4834824"/>
              <a:ext cx="551106" cy="60579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7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77960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 창에서 다음과 같이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드라이브를 실행한다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82211" y="1625569"/>
            <a:ext cx="7416219" cy="4857192"/>
            <a:chOff x="1188229" y="1340768"/>
            <a:chExt cx="7416219" cy="4857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229" y="2060848"/>
              <a:ext cx="6804183" cy="4137112"/>
            </a:xfrm>
            <a:prstGeom prst="rect">
              <a:avLst/>
            </a:prstGeom>
          </p:spPr>
        </p:pic>
        <p:sp>
          <p:nvSpPr>
            <p:cNvPr id="22" name="폭발 1 21"/>
            <p:cNvSpPr/>
            <p:nvPr/>
          </p:nvSpPr>
          <p:spPr>
            <a:xfrm>
              <a:off x="6876256" y="1340768"/>
              <a:ext cx="1116156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1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폭발 1 22"/>
            <p:cNvSpPr/>
            <p:nvPr/>
          </p:nvSpPr>
          <p:spPr>
            <a:xfrm>
              <a:off x="7524360" y="4005064"/>
              <a:ext cx="1080088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2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8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/>
              <a:t>12)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Notebooks </a:t>
            </a:r>
            <a:r>
              <a:rPr lang="ko-KR" altLang="en-US" sz="1200" dirty="0" smtClean="0"/>
              <a:t>폴더가 생성되고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안에 </a:t>
            </a:r>
            <a:r>
              <a:rPr lang="en-US" altLang="ko-KR" sz="1200" dirty="0" smtClean="0"/>
              <a:t>test1.ipynbm </a:t>
            </a:r>
            <a:r>
              <a:rPr lang="ko-KR" altLang="en-US" sz="1200" dirty="0" smtClean="0"/>
              <a:t>파일이 저장된다</a:t>
            </a:r>
            <a:endParaRPr lang="en-US" altLang="ko-KR" sz="12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8" y="1937980"/>
            <a:ext cx="3840008" cy="22394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62" y="1937980"/>
            <a:ext cx="4351095" cy="2970322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20414309">
            <a:off x="2595525" y="3630826"/>
            <a:ext cx="1756490" cy="16512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9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87" y="1747551"/>
            <a:ext cx="5400665" cy="12076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다시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창으로 되돌아와서 상단에 있는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런타임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런타임 유형 변경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클릭한다  </a:t>
            </a:r>
            <a:endParaRPr lang="en-US" altLang="ko-KR" sz="12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995935" y="1700808"/>
            <a:ext cx="1276860" cy="963173"/>
            <a:chOff x="3507960" y="2105787"/>
            <a:chExt cx="1276860" cy="963173"/>
          </a:xfrm>
        </p:grpSpPr>
        <p:sp>
          <p:nvSpPr>
            <p:cNvPr id="19" name="직사각형 18"/>
            <p:cNvSpPr/>
            <p:nvPr/>
          </p:nvSpPr>
          <p:spPr>
            <a:xfrm>
              <a:off x="3507960" y="2780928"/>
              <a:ext cx="48797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폭발 1 19"/>
            <p:cNvSpPr/>
            <p:nvPr/>
          </p:nvSpPr>
          <p:spPr>
            <a:xfrm>
              <a:off x="3779912" y="2105787"/>
              <a:ext cx="1004908" cy="77120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53967" y="3147154"/>
            <a:ext cx="4272707" cy="3183586"/>
            <a:chOff x="2453967" y="3147154"/>
            <a:chExt cx="4272707" cy="318358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3967" y="3147154"/>
              <a:ext cx="4272707" cy="318358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4110048" y="5949280"/>
              <a:ext cx="2550184" cy="358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하드웨어 가속기를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로 변경한다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89558" y="2060848"/>
            <a:ext cx="8001525" cy="2832481"/>
            <a:chOff x="651464" y="2132856"/>
            <a:chExt cx="8001525" cy="2832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64" y="2132856"/>
              <a:ext cx="3948999" cy="283248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15616" y="3501008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폭발 1 19"/>
            <p:cNvSpPr/>
            <p:nvPr/>
          </p:nvSpPr>
          <p:spPr>
            <a:xfrm>
              <a:off x="971600" y="3645025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5" y="2132857"/>
              <a:ext cx="3864964" cy="283248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220072" y="3523782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폭발 1 14"/>
            <p:cNvSpPr/>
            <p:nvPr/>
          </p:nvSpPr>
          <p:spPr>
            <a:xfrm>
              <a:off x="5064615" y="3645024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구글로부터</a:t>
            </a:r>
            <a:r>
              <a:rPr lang="ko-KR" altLang="en-US" sz="1200" dirty="0"/>
              <a:t> 사용 허가를 </a:t>
            </a:r>
            <a:r>
              <a:rPr lang="ko-KR" altLang="en-US" sz="1200" dirty="0" err="1" smtClean="0"/>
              <a:t>받기위해서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[Ctrl] + [Enter]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버튼을 </a:t>
            </a:r>
            <a:r>
              <a:rPr lang="ko-KR" altLang="en-US" sz="1200" dirty="0" smtClean="0"/>
              <a:t>눌러서 인증을 다시 한번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</a:t>
            </a:r>
            <a:r>
              <a:rPr lang="ko-KR" altLang="en-US" sz="1200" dirty="0" smtClean="0"/>
              <a:t>실행한다</a:t>
            </a:r>
            <a:endParaRPr lang="en-US" altLang="ko-KR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83568" y="2214979"/>
            <a:ext cx="7740925" cy="2276806"/>
            <a:chOff x="683568" y="1813925"/>
            <a:chExt cx="7740925" cy="22768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149" y="1844824"/>
              <a:ext cx="7668344" cy="2245907"/>
            </a:xfrm>
            <a:prstGeom prst="rect">
              <a:avLst/>
            </a:prstGeom>
          </p:spPr>
        </p:pic>
        <p:sp>
          <p:nvSpPr>
            <p:cNvPr id="16" name="폭발 1 15"/>
            <p:cNvSpPr/>
            <p:nvPr/>
          </p:nvSpPr>
          <p:spPr>
            <a:xfrm>
              <a:off x="683568" y="1813925"/>
              <a:ext cx="719865" cy="77120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 smtClean="0"/>
              <a:t>실전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드라이브에 작업 폴더를 생성해서 사용하기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드라이브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새로 만들기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폴더를 클릭하여 새로운 폴더를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생성한다</a:t>
            </a:r>
            <a:endParaRPr lang="en-US" altLang="ko-KR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1560" y="1937980"/>
            <a:ext cx="7979883" cy="4169423"/>
            <a:chOff x="611560" y="1937980"/>
            <a:chExt cx="7979883" cy="416942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37980"/>
              <a:ext cx="3600400" cy="170315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1937980"/>
              <a:ext cx="3299363" cy="17085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60" y="4221088"/>
              <a:ext cx="3600400" cy="188631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9607" y="4354120"/>
              <a:ext cx="3301836" cy="77908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11560" y="2276872"/>
              <a:ext cx="8640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89607" y="2316427"/>
              <a:ext cx="506529" cy="2089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59832" y="5373216"/>
              <a:ext cx="72008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40525" y="4653136"/>
              <a:ext cx="864096" cy="3785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375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/ </a:t>
            </a: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71024"/>
            <a:ext cx="3312368" cy="3447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03734"/>
            <a:ext cx="3241826" cy="34474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85965" y="1427378"/>
            <a:ext cx="6408712" cy="646331"/>
            <a:chOff x="683568" y="1329271"/>
            <a:chExt cx="6408712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3491880" y="1329271"/>
              <a:ext cx="36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그것</a:t>
              </a:r>
              <a:r>
                <a:rPr lang="en-US" altLang="ko-KR" sz="1200" dirty="0" smtClean="0"/>
                <a:t>’</a:t>
              </a:r>
              <a:r>
                <a:rPr lang="ko-KR" altLang="en-US" sz="1200" dirty="0" smtClean="0"/>
                <a:t>이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무엇인지 안다</a:t>
              </a:r>
              <a:endParaRPr lang="en-US" altLang="ko-KR" sz="1200" dirty="0" smtClean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 smtClean="0"/>
                <a:t>분류</a:t>
              </a:r>
              <a:r>
                <a:rPr lang="en-US" altLang="ko-KR" sz="1200" dirty="0" smtClean="0"/>
                <a:t>(classification)</a:t>
              </a:r>
              <a:r>
                <a:rPr lang="ko-KR" altLang="en-US" sz="1200" dirty="0" smtClean="0"/>
                <a:t>와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확률</a:t>
              </a:r>
              <a:r>
                <a:rPr lang="en-US" altLang="ko-KR" sz="1200" dirty="0" smtClean="0"/>
                <a:t>(probability)</a:t>
              </a:r>
              <a:r>
                <a:rPr lang="ko-KR" altLang="en-US" sz="1200" dirty="0" smtClean="0"/>
                <a:t>로 표현</a:t>
              </a:r>
              <a:endParaRPr lang="ko-KR" altLang="en-US" sz="1200" dirty="0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생성한 폴더 클릭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새로운 폴더로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 만들기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더보기</a:t>
            </a:r>
            <a:r>
              <a:rPr lang="en-US" altLang="ko-KR" sz="1200" dirty="0" smtClean="0"/>
              <a:t>, Google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를 클릭</a:t>
            </a:r>
            <a:endParaRPr lang="en-US" altLang="ko-KR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04185" y="1937980"/>
            <a:ext cx="8343008" cy="3671446"/>
            <a:chOff x="504185" y="1937980"/>
            <a:chExt cx="8343008" cy="3671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85" y="1937980"/>
              <a:ext cx="3420440" cy="27258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053" y="1937980"/>
              <a:ext cx="3573044" cy="27258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2736" y="1937980"/>
              <a:ext cx="4104457" cy="367144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33569" y="2348880"/>
              <a:ext cx="86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1720" y="3573015"/>
              <a:ext cx="432048" cy="201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94964" y="4725144"/>
              <a:ext cx="123342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9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90333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생성된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파일의 이름을 변경하고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런타임에서 런타임 유형 변경을 클릭하여 하드웨어 가속기를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로 설정한다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연결하기 위해서 다음과 같이 입력하고 </a:t>
            </a:r>
            <a:r>
              <a:rPr lang="en-US" altLang="ko-KR" sz="1200" dirty="0"/>
              <a:t>[Ctrl] + [Enter] </a:t>
            </a:r>
            <a:r>
              <a:rPr lang="ko-KR" altLang="en-US" sz="1200" dirty="0"/>
              <a:t>혹은 실행 버튼을 </a:t>
            </a:r>
            <a:r>
              <a:rPr lang="ko-KR" altLang="en-US" sz="1200" dirty="0" smtClean="0"/>
              <a:t>클릭하여 계정 인증을 진행한다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693778" y="1649645"/>
            <a:ext cx="5793085" cy="1999120"/>
            <a:chOff x="1693778" y="1594683"/>
            <a:chExt cx="5793085" cy="19991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78" y="1654324"/>
              <a:ext cx="5793085" cy="193947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283968" y="2060848"/>
              <a:ext cx="550339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폭발 1 15"/>
            <p:cNvSpPr/>
            <p:nvPr/>
          </p:nvSpPr>
          <p:spPr>
            <a:xfrm>
              <a:off x="2627784" y="1594683"/>
              <a:ext cx="216023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57" y="4643039"/>
            <a:ext cx="5953125" cy="1209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6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0607" y="917338"/>
            <a:ext cx="8574486" cy="5808904"/>
            <a:chOff x="380607" y="917338"/>
            <a:chExt cx="8574486" cy="58089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526815"/>
              <a:ext cx="8419427" cy="1887507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16200000">
              <a:off x="5751554" y="1931735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폭발 1 16"/>
            <p:cNvSpPr/>
            <p:nvPr/>
          </p:nvSpPr>
          <p:spPr>
            <a:xfrm>
              <a:off x="5580112" y="917338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67544" y="3629312"/>
              <a:ext cx="8487549" cy="3096930"/>
              <a:chOff x="467544" y="3629312"/>
              <a:chExt cx="8487549" cy="309693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44" y="4026928"/>
                <a:ext cx="3013617" cy="183493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9128" y="3629312"/>
                <a:ext cx="1656184" cy="309693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280" y="4026928"/>
                <a:ext cx="3641813" cy="2689209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01" y="685415"/>
            <a:ext cx="3960440" cy="2192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161" y="3031937"/>
            <a:ext cx="5742319" cy="1755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89" y="4941168"/>
            <a:ext cx="5742319" cy="1705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[Ctrl]+[s]</a:t>
            </a:r>
            <a:r>
              <a:rPr lang="ko-KR" altLang="en-US" sz="1200" dirty="0"/>
              <a:t>키를 눌러서 </a:t>
            </a:r>
            <a:r>
              <a:rPr lang="ko-KR" altLang="en-US" sz="1200" dirty="0" smtClean="0"/>
              <a:t>저장한 후 현재 파일을 종료한다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드라이브에서 작업 폴더를 클릭하여 파일이 </a:t>
            </a:r>
            <a:r>
              <a:rPr lang="ko-KR" altLang="en-US" sz="1200" dirty="0" smtClean="0"/>
              <a:t>저장이 </a:t>
            </a:r>
            <a:r>
              <a:rPr lang="ko-KR" altLang="en-US" sz="1200" dirty="0"/>
              <a:t>되었는지를 </a:t>
            </a:r>
            <a:r>
              <a:rPr lang="ko-KR" altLang="en-US" sz="1200" dirty="0" smtClean="0"/>
              <a:t>확인해본다</a:t>
            </a:r>
            <a:endParaRPr lang="en-US" altLang="ko-KR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506234" y="1742658"/>
            <a:ext cx="5442030" cy="1398310"/>
            <a:chOff x="1506234" y="1742658"/>
            <a:chExt cx="5904656" cy="16749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6234" y="1772816"/>
              <a:ext cx="5904656" cy="1644770"/>
            </a:xfrm>
            <a:prstGeom prst="rect">
              <a:avLst/>
            </a:prstGeom>
          </p:spPr>
        </p:pic>
        <p:sp>
          <p:nvSpPr>
            <p:cNvPr id="9" name="폭발 1 8"/>
            <p:cNvSpPr/>
            <p:nvPr/>
          </p:nvSpPr>
          <p:spPr>
            <a:xfrm>
              <a:off x="6228184" y="1742658"/>
              <a:ext cx="288032" cy="31818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828395" y="3952858"/>
            <a:ext cx="3523852" cy="2707926"/>
            <a:chOff x="2828395" y="3952858"/>
            <a:chExt cx="3523852" cy="27079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395" y="3952858"/>
              <a:ext cx="3523852" cy="270792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283968" y="4365104"/>
              <a:ext cx="144016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11960" y="5296920"/>
              <a:ext cx="1646263" cy="12284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1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해당 파일을 </a:t>
            </a:r>
            <a:r>
              <a:rPr lang="ko-KR" altLang="en-US" sz="1200" dirty="0" smtClean="0"/>
              <a:t>마우스 오른 </a:t>
            </a:r>
            <a:r>
              <a:rPr lang="ko-KR" altLang="en-US" sz="1200" dirty="0"/>
              <a:t>클릭한 후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다음과 같이 연결 </a:t>
            </a:r>
            <a:r>
              <a:rPr lang="ko-KR" altLang="en-US" sz="1200" dirty="0" err="1" smtClean="0"/>
              <a:t>앱</a:t>
            </a:r>
            <a:r>
              <a:rPr lang="en-US" altLang="ko-KR" sz="1200" dirty="0" smtClean="0"/>
              <a:t>, Google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를 클릭하여 불러오기를 실행한다</a:t>
            </a:r>
            <a:endParaRPr lang="en-US" altLang="ko-KR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146004" y="1648442"/>
            <a:ext cx="6888634" cy="4154926"/>
            <a:chOff x="1146004" y="1648442"/>
            <a:chExt cx="6888634" cy="41549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004" y="1648442"/>
              <a:ext cx="6888634" cy="4154926"/>
            </a:xfrm>
            <a:prstGeom prst="rect">
              <a:avLst/>
            </a:prstGeom>
          </p:spPr>
        </p:pic>
        <p:sp>
          <p:nvSpPr>
            <p:cNvPr id="13" name="폭발 1 12"/>
            <p:cNvSpPr/>
            <p:nvPr/>
          </p:nvSpPr>
          <p:spPr>
            <a:xfrm>
              <a:off x="3781669" y="2996951"/>
              <a:ext cx="265465" cy="26563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5" name="폭발 1 14"/>
            <p:cNvSpPr/>
            <p:nvPr/>
          </p:nvSpPr>
          <p:spPr>
            <a:xfrm>
              <a:off x="6948264" y="3129771"/>
              <a:ext cx="265465" cy="26563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파일은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서버와의 연결이 </a:t>
            </a:r>
            <a:r>
              <a:rPr lang="ko-KR" altLang="en-US" sz="1200" dirty="0" err="1" smtClean="0"/>
              <a:t>끊아진</a:t>
            </a:r>
            <a:r>
              <a:rPr lang="ko-KR" altLang="en-US" sz="1200" dirty="0" smtClean="0"/>
              <a:t> 상태이므로 </a:t>
            </a:r>
            <a:r>
              <a:rPr lang="en-US" altLang="ko-KR" sz="1200" dirty="0"/>
              <a:t>[Ctrl] + [Enter] 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버튼을 </a:t>
            </a:r>
            <a:r>
              <a:rPr lang="ko-KR" altLang="en-US" sz="1200" dirty="0" smtClean="0"/>
              <a:t>클릭하여 인증을 </a:t>
            </a:r>
            <a:r>
              <a:rPr lang="ko-KR" altLang="en-US" sz="1200" dirty="0"/>
              <a:t>진행한다</a:t>
            </a:r>
            <a:endParaRPr lang="en-US" altLang="ko-KR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48426" y="1844824"/>
            <a:ext cx="7020272" cy="3746907"/>
            <a:chOff x="948426" y="1844824"/>
            <a:chExt cx="7020272" cy="37469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426" y="1844824"/>
              <a:ext cx="7020272" cy="3746907"/>
            </a:xfrm>
            <a:prstGeom prst="rect">
              <a:avLst/>
            </a:prstGeom>
          </p:spPr>
        </p:pic>
        <p:sp>
          <p:nvSpPr>
            <p:cNvPr id="11" name="폭발 1 10"/>
            <p:cNvSpPr/>
            <p:nvPr/>
          </p:nvSpPr>
          <p:spPr>
            <a:xfrm>
              <a:off x="1403648" y="3501008"/>
              <a:ext cx="504056" cy="50405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4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[Ctrl] + [M</a:t>
            </a:r>
            <a:r>
              <a:rPr lang="en-US" altLang="ko-KR" sz="1200" dirty="0"/>
              <a:t>, B] </a:t>
            </a:r>
            <a:r>
              <a:rPr lang="ko-KR" altLang="en-US" sz="1200" dirty="0" smtClean="0"/>
              <a:t>단축키를 이용하여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새로 생성한다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생성된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다음 코드를 입력하여 현재 작업 폴더를 확인해본다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4" y="1670051"/>
            <a:ext cx="7596336" cy="245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4" y="4924010"/>
            <a:ext cx="7648575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50779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디렉토리는</a:t>
            </a:r>
            <a:r>
              <a:rPr lang="ko-KR" altLang="en-US" sz="1200" dirty="0" smtClean="0"/>
              <a:t> 내가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생성했던 </a:t>
            </a:r>
            <a:r>
              <a:rPr lang="en-US" altLang="ko-KR" sz="1200" dirty="0" smtClean="0"/>
              <a:t>MyWork1 </a:t>
            </a:r>
            <a:r>
              <a:rPr lang="ko-KR" altLang="en-US" sz="1200" dirty="0" smtClean="0"/>
              <a:t>폴더의 최상위 </a:t>
            </a:r>
            <a:r>
              <a:rPr lang="ko-KR" altLang="en-US" sz="1200" dirty="0" err="1" smtClean="0"/>
              <a:t>디렉토리이다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 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</a:t>
            </a:r>
            <a:r>
              <a:rPr lang="ko-KR" altLang="en-US" sz="1200" dirty="0" smtClean="0"/>
              <a:t>생성한 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다음 명령어를 입력하고 </a:t>
            </a:r>
            <a:r>
              <a:rPr lang="en-US" altLang="ko-KR" sz="1200" dirty="0"/>
              <a:t>[Ctrl] + [Enter]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버튼을 클릭하여 </a:t>
            </a:r>
            <a:r>
              <a:rPr lang="en-US" altLang="ko-KR" sz="1200" dirty="0"/>
              <a:t>MyWork1 </a:t>
            </a:r>
            <a:r>
              <a:rPr lang="ko-KR" altLang="en-US" sz="1200" dirty="0" smtClean="0"/>
              <a:t>폴더로 이동한다 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1700808"/>
            <a:ext cx="3576970" cy="794882"/>
            <a:chOff x="611560" y="1700808"/>
            <a:chExt cx="3576970" cy="7948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700808"/>
              <a:ext cx="3576970" cy="7948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83568" y="2132856"/>
              <a:ext cx="1512168" cy="3628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604230"/>
            <a:ext cx="7975635" cy="22322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7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상태를 확인해보자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/>
              <a:t>,</a:t>
            </a:r>
            <a:r>
              <a:rPr lang="ko-KR" altLang="en-US" sz="1200" dirty="0"/>
              <a:t> 다음 명령어를 </a:t>
            </a:r>
            <a:r>
              <a:rPr lang="ko-KR" altLang="en-US" sz="1200" dirty="0" smtClean="0"/>
              <a:t>입력하고 실행한다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8" y="1887320"/>
            <a:ext cx="7524328" cy="7687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1929" y="2671165"/>
            <a:ext cx="7056784" cy="4054205"/>
            <a:chOff x="696398" y="2656060"/>
            <a:chExt cx="7056784" cy="40542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98" y="2656060"/>
              <a:ext cx="7056784" cy="405420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259632" y="4581128"/>
              <a:ext cx="6408712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위로 굽은 화살표 12"/>
          <p:cNvSpPr/>
          <p:nvPr/>
        </p:nvSpPr>
        <p:spPr>
          <a:xfrm rot="5400000">
            <a:off x="755576" y="2852936"/>
            <a:ext cx="372870" cy="228854"/>
          </a:xfrm>
          <a:prstGeom prst="ben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4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46" y="2564904"/>
            <a:ext cx="5417349" cy="316835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11303" y="1452221"/>
            <a:ext cx="7758035" cy="610616"/>
            <a:chOff x="683568" y="1329271"/>
            <a:chExt cx="7758035" cy="610616"/>
          </a:xfrm>
        </p:grpSpPr>
        <p:sp>
          <p:nvSpPr>
            <p:cNvPr id="12" name="TextBox 11"/>
            <p:cNvSpPr txBox="1"/>
            <p:nvPr/>
          </p:nvSpPr>
          <p:spPr>
            <a:xfrm>
              <a:off x="3491879" y="1329271"/>
              <a:ext cx="4949724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/>
                <a:t>‘</a:t>
              </a:r>
              <a:r>
                <a:rPr lang="ko-KR" altLang="en-US" sz="1200" dirty="0"/>
                <a:t>그것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무엇인지 알고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어디에 있는지도 안다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/>
                <a:t>분류</a:t>
              </a:r>
              <a:r>
                <a:rPr lang="en-US" altLang="ko-KR" sz="1200" dirty="0"/>
                <a:t>(classification)</a:t>
              </a:r>
              <a:r>
                <a:rPr lang="ko-KR" altLang="en-US" sz="1200" dirty="0"/>
                <a:t>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확률</a:t>
              </a:r>
              <a:r>
                <a:rPr lang="en-US" altLang="ko-KR" sz="1200" dirty="0"/>
                <a:t>(probability), </a:t>
              </a:r>
              <a:r>
                <a:rPr lang="ko-KR" altLang="en-US" sz="1200" dirty="0"/>
                <a:t>위치</a:t>
              </a:r>
              <a:r>
                <a:rPr lang="en-US" altLang="ko-KR" sz="1200" dirty="0"/>
                <a:t>(localization)</a:t>
              </a:r>
              <a:r>
                <a:rPr lang="ko-KR" altLang="en-US" sz="1200" dirty="0"/>
                <a:t>로 </a:t>
              </a:r>
              <a:r>
                <a:rPr lang="ko-KR" altLang="en-US" sz="1200" dirty="0" smtClean="0"/>
                <a:t>표현</a:t>
              </a:r>
              <a:endParaRPr lang="ko-KR" altLang="en-US" sz="12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모든 준비는 다 끝났으니 </a:t>
            </a:r>
            <a:r>
              <a:rPr lang="en-US" altLang="ko-KR" sz="1200" dirty="0" smtClean="0"/>
              <a:t>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작업을 시작한다 </a:t>
            </a:r>
            <a:endParaRPr lang="en-US" altLang="ko-KR" sz="12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814332" y="1648442"/>
            <a:ext cx="5637987" cy="5020918"/>
            <a:chOff x="1814332" y="1648442"/>
            <a:chExt cx="5637987" cy="50209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333" y="1648442"/>
              <a:ext cx="5551976" cy="502091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814332" y="6186778"/>
              <a:ext cx="5637987" cy="4105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900945"/>
            <a:ext cx="84357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단축키 소개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단축키 확인 </a:t>
            </a:r>
            <a:r>
              <a:rPr lang="en-US" altLang="ko-KR" sz="1200" dirty="0"/>
              <a:t>: [Ctrl] + [M, H</a:t>
            </a:r>
            <a:r>
              <a:rPr lang="en-US" altLang="ko-KR" sz="12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실행 </a:t>
            </a:r>
            <a:r>
              <a:rPr lang="en-US" altLang="ko-KR" sz="1200" dirty="0"/>
              <a:t>: [Ctrl] + [Enter]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생성 </a:t>
            </a:r>
            <a:r>
              <a:rPr lang="en-US" altLang="ko-KR" sz="1200" dirty="0"/>
              <a:t>: [Ctrl] + [M, B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제거</a:t>
            </a:r>
            <a:r>
              <a:rPr lang="en-US" altLang="ko-KR" sz="1200" dirty="0"/>
              <a:t> : [Ctrl] + [M, D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</a:t>
            </a:r>
            <a:r>
              <a:rPr lang="en-US" altLang="ko-KR" sz="1200" dirty="0"/>
              <a:t>: [Ctrl] + [S]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89" y="3212976"/>
            <a:ext cx="5976664" cy="29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1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62755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en-US" altLang="ko-KR" sz="1400" dirty="0" smtClean="0"/>
              <a:t>)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첫 번째 실습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기존 모델을 그대로 따라 해보기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VGG16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개와 고양이 이미지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분류하기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31126" y="3356992"/>
            <a:ext cx="79412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7</a:t>
            </a:r>
            <a:r>
              <a:rPr lang="en-US" altLang="ko-KR" sz="1400" dirty="0" smtClean="0"/>
              <a:t>)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두</a:t>
            </a:r>
            <a:r>
              <a:rPr lang="ko-KR" altLang="en-US" sz="1400" dirty="0" smtClean="0"/>
              <a:t> 번째 실습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</a:t>
            </a:r>
            <a:r>
              <a:rPr lang="ko-KR" altLang="en-US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전이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transfer learning)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inception_resnet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업그레이드 </a:t>
            </a:r>
            <a:r>
              <a:rPr lang="ko-KR" altLang="en-US" sz="1200" dirty="0" smtClean="0"/>
              <a:t>버전</a:t>
            </a:r>
            <a:r>
              <a:rPr lang="en-US" altLang="ko-KR" sz="1200" dirty="0" smtClean="0"/>
              <a:t>(LCL </a:t>
            </a:r>
            <a:r>
              <a:rPr lang="ko-KR" altLang="en-US" sz="1200" dirty="0" smtClean="0"/>
              <a:t>버전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배우 김고은 사진 </a:t>
            </a:r>
            <a:r>
              <a:rPr lang="en-US" altLang="ko-KR" sz="1200" dirty="0"/>
              <a:t>100</a:t>
            </a:r>
            <a:r>
              <a:rPr lang="ko-KR" altLang="en-US" sz="1200" dirty="0"/>
              <a:t>장</a:t>
            </a:r>
            <a:r>
              <a:rPr lang="en-US" altLang="ko-KR" sz="1200" dirty="0"/>
              <a:t>, </a:t>
            </a:r>
            <a:r>
              <a:rPr lang="ko-KR" altLang="en-US" sz="1200" dirty="0"/>
              <a:t>배우 공유 사진 </a:t>
            </a:r>
            <a:r>
              <a:rPr lang="en-US" altLang="ko-KR" sz="1200" dirty="0"/>
              <a:t>100</a:t>
            </a:r>
            <a:r>
              <a:rPr lang="ko-KR" altLang="en-US" sz="1200" dirty="0" smtClean="0"/>
              <a:t>장을 학습 → 이미지 분류하기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22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5699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11)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첫 번째 실습 </a:t>
            </a:r>
            <a:r>
              <a:rPr lang="en-US" altLang="ko-KR" sz="1400" dirty="0"/>
              <a:t>: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기존 모델을 그대로 따라 </a:t>
            </a:r>
            <a:r>
              <a:rPr lang="ko-KR" altLang="en-US" sz="1400" dirty="0" smtClean="0"/>
              <a:t>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VGG16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개와 고양이 이미지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분류하기</a:t>
            </a:r>
            <a:endParaRPr lang="en-US" altLang="ko-KR" sz="1200" dirty="0" smtClean="0"/>
          </a:p>
        </p:txBody>
      </p:sp>
      <p:pic>
        <p:nvPicPr>
          <p:cNvPr id="1026" name="Picture 2" descr="vgg16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6588" y="3059589"/>
            <a:ext cx="5572567" cy="13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 dog classification 이미지 검색결과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56087"/>
            <a:ext cx="448049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339752" y="1772816"/>
            <a:ext cx="39604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0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7" y="1556792"/>
            <a:ext cx="3195130" cy="2424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5" y="3347131"/>
            <a:ext cx="4680521" cy="249772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40668" y="955945"/>
            <a:ext cx="5123420" cy="2677656"/>
            <a:chOff x="240668" y="955945"/>
            <a:chExt cx="5123420" cy="2677656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11) </a:t>
              </a:r>
              <a:r>
                <a:rPr lang="ko-KR" altLang="en-US" sz="1400" dirty="0"/>
                <a:t>첫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기존 모델을 그대로 따라 </a:t>
              </a:r>
              <a:r>
                <a:rPr lang="ko-KR" altLang="en-US" sz="1400" dirty="0" smtClean="0"/>
                <a:t>해보기</a:t>
              </a:r>
              <a:endParaRPr lang="en-US" altLang="ko-KR" sz="14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ⓐ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새 폴더 </a:t>
              </a:r>
              <a:r>
                <a:rPr lang="en-US" altLang="ko-KR" sz="1200" dirty="0" smtClean="0"/>
                <a:t>work1</a:t>
              </a:r>
              <a:r>
                <a:rPr lang="ko-KR" altLang="en-US" sz="1200" dirty="0" smtClean="0"/>
                <a:t>를 만든다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ⓑ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폴더</a:t>
              </a:r>
              <a:r>
                <a:rPr lang="en-US" altLang="ko-KR" sz="1200" dirty="0" smtClean="0"/>
                <a:t> work1 - </a:t>
              </a:r>
              <a:r>
                <a:rPr lang="en-US" altLang="ko-KR" sz="1200" dirty="0" err="1" smtClean="0"/>
                <a:t>pretrained_learning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업로드 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ⓒ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 smtClean="0"/>
                <a:t>1_dog_cat.ipynb</a:t>
              </a:r>
              <a:r>
                <a:rPr lang="ko-KR" altLang="en-US" sz="1200" dirty="0" smtClean="0"/>
                <a:t>을 실행한다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3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87958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12)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두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번째 실습 </a:t>
            </a:r>
            <a:r>
              <a:rPr lang="en-US" altLang="ko-KR" sz="1400" dirty="0" smtClean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inception_resnet_v1 </a:t>
            </a:r>
            <a:r>
              <a:rPr lang="ko-KR" altLang="en-US" sz="1200" dirty="0" smtClean="0"/>
              <a:t>모델 수정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버전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ⓑ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ⓒ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배우 </a:t>
            </a:r>
            <a:r>
              <a:rPr lang="ko-KR" altLang="en-US" sz="1200" dirty="0" smtClean="0"/>
              <a:t>김고은과 공유 사진을 학습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 분류하기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ⓓ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검증용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40</a:t>
            </a:r>
            <a:r>
              <a:rPr lang="ko-KR" altLang="en-US" sz="1200" dirty="0"/>
              <a:t>장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</p:txBody>
      </p:sp>
      <p:pic>
        <p:nvPicPr>
          <p:cNvPr id="4098" name="Picture 2" descr="https://www.aiuai.cn/uploads/sina/5ce8dff1a3e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99" y="2132856"/>
            <a:ext cx="679824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40668" y="955945"/>
            <a:ext cx="5123420" cy="2631490"/>
            <a:chOff x="240668" y="955945"/>
            <a:chExt cx="5123420" cy="2631490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12) </a:t>
              </a:r>
              <a:r>
                <a:rPr lang="ko-KR" altLang="en-US" sz="1400" dirty="0"/>
                <a:t>두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전이 학습</a:t>
              </a:r>
              <a:r>
                <a:rPr lang="en-US" altLang="ko-KR" sz="1400" dirty="0"/>
                <a:t>(transfer learning)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ⓐ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폴더 </a:t>
              </a:r>
              <a:r>
                <a:rPr lang="en-US" altLang="ko-KR" sz="1200" dirty="0" smtClean="0"/>
                <a:t>work1 </a:t>
              </a:r>
              <a:r>
                <a:rPr lang="ko-KR" altLang="en-US" sz="1200" dirty="0" smtClean="0"/>
                <a:t>클릭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ⓑ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폴더</a:t>
              </a:r>
              <a:r>
                <a:rPr lang="en-US" altLang="ko-KR" sz="1200" dirty="0" smtClean="0"/>
                <a:t> work1 </a:t>
              </a:r>
              <a:r>
                <a:rPr lang="en-US" altLang="ko-KR" sz="1200" dirty="0"/>
                <a:t>- </a:t>
              </a:r>
              <a:r>
                <a:rPr lang="en-US" altLang="ko-KR" sz="1200" dirty="0" err="1" smtClean="0"/>
                <a:t>transfer_learning</a:t>
              </a:r>
              <a:r>
                <a:rPr lang="ko-KR" altLang="en-US" sz="1200" dirty="0" smtClean="0"/>
                <a:t>을 업로드 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ⓒ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/>
                <a:t>2_</a:t>
              </a:r>
              <a:r>
                <a:rPr lang="ko-KR" altLang="en-US" sz="1200" dirty="0"/>
                <a:t>전이학습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ipynb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을 실행한다</a:t>
              </a:r>
              <a:endParaRPr lang="en-US" altLang="ko-KR" sz="1400" dirty="0" smtClean="0"/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1341549"/>
            <a:ext cx="3710400" cy="22818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89040"/>
            <a:ext cx="5904656" cy="26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69236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12) </a:t>
            </a:r>
            <a:r>
              <a:rPr lang="ko-KR" altLang="en-US" sz="1400" dirty="0"/>
              <a:t>두 번째 실습 </a:t>
            </a:r>
            <a:r>
              <a:rPr lang="en-US" altLang="ko-KR" sz="1400" dirty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전이 학습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사전 학습된 모델의 일부를 변형해서 재 </a:t>
            </a:r>
            <a:r>
              <a:rPr lang="ko-KR" altLang="en-US" sz="1200" dirty="0" smtClean="0"/>
              <a:t>학습시키는 것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ⓑ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실습 </a:t>
            </a:r>
            <a:r>
              <a:rPr lang="en-US" altLang="ko-KR" sz="1200" dirty="0" smtClean="0"/>
              <a:t>: inception_resnet_v1 </a:t>
            </a:r>
            <a:r>
              <a:rPr lang="ko-KR" altLang="en-US" sz="1200" dirty="0"/>
              <a:t>모델 </a:t>
            </a:r>
            <a:r>
              <a:rPr lang="ko-KR" altLang="en-US" sz="1200" dirty="0" smtClean="0"/>
              <a:t>업그레이드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진행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18442"/>
            <a:ext cx="1098376" cy="3874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724" y="349685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355976" y="3200677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3293011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339752" y="506342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355976" y="44225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724" y="503551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1979712" y="343151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979712" y="5142669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879582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339752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알고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어디에 있는지도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(probability), </a:t>
            </a:r>
            <a:r>
              <a:rPr lang="ko-KR" altLang="en-US" sz="1200" dirty="0" smtClean="0"/>
              <a:t>위치</a:t>
            </a:r>
            <a:r>
              <a:rPr lang="en-US" altLang="ko-KR" sz="1200" dirty="0" smtClean="0"/>
              <a:t>(localization)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77" y="2492896"/>
            <a:ext cx="6192688" cy="36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68217" y="1916832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8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- LSTM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처리 </a:t>
            </a:r>
            <a:r>
              <a:rPr lang="en-US" altLang="ko-KR" dirty="0" smtClean="0"/>
              <a:t>– seq2seq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838699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0981"/>
            <a:ext cx="6534407" cy="48508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0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1182" y="874733"/>
            <a:ext cx="456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인공지능이란</a:t>
            </a:r>
            <a:r>
              <a:rPr lang="en-US" altLang="ko-KR" sz="1400" dirty="0" smtClean="0"/>
              <a:t>?  </a:t>
            </a:r>
            <a:r>
              <a:rPr lang="ko-KR" altLang="en-US" sz="1400" dirty="0" smtClean="0">
                <a:latin typeface="Arial"/>
                <a:cs typeface="Arial"/>
              </a:rPr>
              <a:t>수학적 </a:t>
            </a:r>
            <a:r>
              <a:rPr lang="ko-KR" altLang="en-US" sz="1400" dirty="0">
                <a:latin typeface="Arial"/>
                <a:cs typeface="Arial"/>
              </a:rPr>
              <a:t>연산 프로그램들의</a:t>
            </a:r>
            <a:r>
              <a:rPr lang="en-US" altLang="ko-KR" sz="1400" dirty="0">
                <a:latin typeface="Arial"/>
                <a:cs typeface="Arial"/>
              </a:rPr>
              <a:t> </a:t>
            </a:r>
            <a:r>
              <a:rPr lang="ko-KR" altLang="en-US" sz="1400" dirty="0">
                <a:latin typeface="Arial"/>
                <a:cs typeface="Arial"/>
              </a:rPr>
              <a:t> 집합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" y="1700808"/>
            <a:ext cx="7426455" cy="4799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0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7951" y="897687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smtClean="0"/>
              <a:t>인공지능의 역할</a:t>
            </a:r>
            <a:endParaRPr lang="en-US" altLang="ko-KR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3893" y="1499593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1)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2)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0" y="2222080"/>
            <a:ext cx="3335357" cy="12626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" y="4733674"/>
            <a:ext cx="3291033" cy="9865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872"/>
            <a:ext cx="3889712" cy="26605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77600" y="1499593"/>
            <a:ext cx="4084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3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6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Words>1979</Words>
  <Application>Microsoft Office PowerPoint</Application>
  <PresentationFormat>화면 슬라이드 쇼(4:3)</PresentationFormat>
  <Paragraphs>415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Lato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498</cp:revision>
  <cp:lastPrinted>2019-11-14T10:26:38Z</cp:lastPrinted>
  <dcterms:created xsi:type="dcterms:W3CDTF">2019-09-19T00:38:59Z</dcterms:created>
  <dcterms:modified xsi:type="dcterms:W3CDTF">2020-01-06T08:24:33Z</dcterms:modified>
</cp:coreProperties>
</file>